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4" d="100"/>
          <a:sy n="64" d="100"/>
        </p:scale>
        <p:origin x="28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9649E-A821-2F41-B002-2A24D719E357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00B65-82CA-1145-B50E-9318342C8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7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00B65-82CA-1145-B50E-9318342C89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98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00B65-82CA-1145-B50E-9318342C89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3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6D07270-0AF8-5C40-80D7-A3D283D9D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1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42B6EEE-5204-F54F-9CDB-EDCD49746C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2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7F66E0C-0F82-BC4D-924F-3DE9ACA3CE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0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A25165E-966A-B64F-9322-07EEF5DFC4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4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E87B46E-FC48-A543-8CA4-D66A2811A4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5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1EEDB95-D9EC-D340-849C-4803D1AFDA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4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BFA9424-432A-3C43-BAE8-12E8471B6A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5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F72B14D-7C0F-1E4A-BBC2-5B637BAA47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9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1D6F4B3-5CA6-A24D-8C0A-ADF28E6BEA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1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BB6D4FE-3583-224F-A44D-2AAAE2CCB2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6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83000" r="-1000" b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92863"/>
            <a:ext cx="5768975" cy="2047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Contemporary Tourism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Consequences of Visitation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Lecture Objectives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40960" cy="496855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  <a:ea typeface="ＭＳ Ｐゴシック" charset="0"/>
              </a:rPr>
              <a:t>Be able to appreciate some of the positive and negative perceptions of tourism’s effects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  <a:ea typeface="ＭＳ Ｐゴシック" charset="0"/>
              </a:rPr>
              <a:t>Appreciate that although the contemporary destination is a focal point of attention to the impacts of tourism that effects occur over all stages and parts of the geographical tourism system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  <a:ea typeface="ＭＳ Ｐゴシック" charset="0"/>
              </a:rPr>
              <a:t>Understand that the consequences of tourism are contextual and situational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  <a:ea typeface="ＭＳ Ｐゴシック" charset="0"/>
              </a:rPr>
              <a:t>Understand the potential significance of change for the consumption and production of tourism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  <a:ea typeface="ＭＳ Ｐゴシック" charset="0"/>
              </a:rPr>
              <a:t>Be able to identify some of the key factors that affect the assessment of the effects of tourism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Consequences of Visitation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Awareness of consequences vital for business and responsible tourism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Significant debate on the consequences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Consequences all linked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Consequences all liable to interpretation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Change </a:t>
            </a:r>
            <a:r>
              <a:rPr lang="en-US" dirty="0" smtClean="0">
                <a:latin typeface="Arial" charset="0"/>
                <a:ea typeface="ＭＳ Ｐゴシック" charset="0"/>
              </a:rPr>
              <a:t>is inevitable</a:t>
            </a:r>
            <a:endParaRPr lang="en-US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Change happens at different times and points in the visit cycle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Assessing the Consequences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844824"/>
            <a:ext cx="8424936" cy="482453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</a:rPr>
              <a:t>Context and situation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</a:rPr>
              <a:t>Need to understand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Definitions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Scale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Differentiation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Relationships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Baseline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Monitoring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Fragmentation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Problem 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definition, </a:t>
            </a:r>
            <a:r>
              <a:rPr lang="en-US" sz="2400" dirty="0" err="1" smtClean="0">
                <a:latin typeface="Arial" charset="0"/>
                <a:ea typeface="ＭＳ Ｐゴシック" charset="0"/>
              </a:rPr>
              <a:t>positionality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 and recognition</a:t>
            </a:r>
            <a:endParaRPr lang="en-US" sz="2400" dirty="0">
              <a:latin typeface="Arial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Integration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Integrative Assessment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Institutional approaches and methods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Post disciplinary approaches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Multiple stakeholders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Hall, C.M., </a:t>
            </a:r>
            <a:r>
              <a:rPr lang="en-US" sz="2800" dirty="0" err="1" smtClean="0"/>
              <a:t>Gössling</a:t>
            </a:r>
            <a:r>
              <a:rPr lang="en-US" sz="2800" dirty="0" smtClean="0"/>
              <a:t>, S. &amp; Scott, D. (eds.) (2015) </a:t>
            </a:r>
            <a:r>
              <a:rPr lang="en-US" sz="2800" i="1" dirty="0" smtClean="0"/>
              <a:t>The </a:t>
            </a:r>
            <a:r>
              <a:rPr lang="en-US" sz="2800" i="1" dirty="0" err="1" smtClean="0"/>
              <a:t>Routledge</a:t>
            </a:r>
            <a:r>
              <a:rPr lang="en-US" sz="2800" i="1" dirty="0" smtClean="0"/>
              <a:t> Handbook of Tourism and Sustainability</a:t>
            </a:r>
            <a:r>
              <a:rPr lang="en-US" sz="2800" dirty="0" smtClean="0"/>
              <a:t>. Abingdon: </a:t>
            </a:r>
            <a:r>
              <a:rPr lang="en-US" sz="2800" dirty="0" err="1" smtClean="0"/>
              <a:t>Routledge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Hall, C.M. &amp; Page, S. (2014). </a:t>
            </a:r>
            <a:r>
              <a:rPr lang="en-US" sz="2800" i="1" dirty="0" smtClean="0"/>
              <a:t>The Geography of Tourism and Recreation: Space, Place and Environment</a:t>
            </a:r>
            <a:r>
              <a:rPr lang="en-US" sz="2800" dirty="0" smtClean="0"/>
              <a:t>, 4th ed. Abingdon: </a:t>
            </a:r>
            <a:r>
              <a:rPr lang="en-US" sz="2800" dirty="0" err="1" smtClean="0"/>
              <a:t>Routledge</a:t>
            </a:r>
            <a:r>
              <a:rPr lang="en-US" sz="2800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8467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</TotalTime>
  <Words>329</Words>
  <Application>Microsoft Office PowerPoint</Application>
  <PresentationFormat>On-screen Show (4:3)</PresentationFormat>
  <Paragraphs>42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Calibri</vt:lpstr>
      <vt:lpstr>Blank Presentation</vt:lpstr>
      <vt:lpstr>Contemporary Tourism</vt:lpstr>
      <vt:lpstr>Lecture Objectives</vt:lpstr>
      <vt:lpstr>Consequences of Visitation</vt:lpstr>
      <vt:lpstr>Assessing the Consequences</vt:lpstr>
      <vt:lpstr>Integrative Assessment</vt:lpstr>
      <vt:lpstr>Recommended Readings</vt:lpstr>
    </vt:vector>
  </TitlesOfParts>
  <Company>chris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Sally North</cp:lastModifiedBy>
  <cp:revision>30</cp:revision>
  <dcterms:created xsi:type="dcterms:W3CDTF">2007-09-25T11:20:25Z</dcterms:created>
  <dcterms:modified xsi:type="dcterms:W3CDTF">2016-02-03T22:04:10Z</dcterms:modified>
</cp:coreProperties>
</file>